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60" r:id="rId3"/>
    <p:sldId id="272" r:id="rId4"/>
    <p:sldId id="259" r:id="rId5"/>
    <p:sldId id="265" r:id="rId6"/>
    <p:sldId id="273" r:id="rId7"/>
    <p:sldId id="266" r:id="rId8"/>
    <p:sldId id="267" r:id="rId9"/>
    <p:sldId id="269" r:id="rId10"/>
    <p:sldId id="271" r:id="rId11"/>
    <p:sldId id="277" r:id="rId12"/>
    <p:sldId id="278" r:id="rId13"/>
    <p:sldId id="275" r:id="rId14"/>
    <p:sldId id="262" r:id="rId15"/>
    <p:sldId id="276" r:id="rId16"/>
    <p:sldId id="264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393" autoAdjust="0"/>
  </p:normalViewPr>
  <p:slideViewPr>
    <p:cSldViewPr snapToGrid="0">
      <p:cViewPr varScale="1">
        <p:scale>
          <a:sx n="53" d="100"/>
          <a:sy n="53" d="100"/>
        </p:scale>
        <p:origin x="6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028088-BA7C-4C63-83F2-EFA96BD9AAEE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641D53-E497-4458-ADEA-9B65375C9E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1363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Scale Free – Most individuals have relatively few sexual partners, a few individuals had hundreds. Graph shows men with more partners, may be due to social bias causing exaggeration or suppression of numbers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641D53-E497-4458-ADEA-9B65375C9E4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114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Need set of individuals an individual comes into contact with</a:t>
            </a:r>
          </a:p>
          <a:p>
            <a:r>
              <a:rPr lang="en-US" dirty="0"/>
              <a:t>Mobile phones were helpful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641D53-E497-4458-ADEA-9B65375C9E4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0347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airports have relatively low traffic while others have extraordinary traffic</a:t>
            </a:r>
          </a:p>
          <a:p>
            <a:r>
              <a:rPr lang="en-US" dirty="0"/>
              <a:t>Air transport association accounts for 99% of worldwide traffic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641D53-E497-4458-ADEA-9B65375C9E4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3122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Disease reaches hub = rapidly reach other locations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641D53-E497-4458-ADEA-9B65375C9E4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370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641D53-E497-4458-ADEA-9B65375C9E4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1109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641D53-E497-4458-ADEA-9B65375C9E4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1442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9641D53-E497-4458-ADEA-9B65375C9E4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28086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4182471A-8A75-4FFE-8E70-3966452F9405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24441B5-8EE3-453B-AAEB-6E69E87CC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6680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471A-8A75-4FFE-8E70-3966452F9405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441B5-8EE3-453B-AAEB-6E69E87CC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7846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4182471A-8A75-4FFE-8E70-3966452F9405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224441B5-8EE3-453B-AAEB-6E69E87CC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4017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471A-8A75-4FFE-8E70-3966452F9405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441B5-8EE3-453B-AAEB-6E69E87CC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9955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471A-8A75-4FFE-8E70-3966452F9405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441B5-8EE3-453B-AAEB-6E69E87CC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17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471A-8A75-4FFE-8E70-3966452F9405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441B5-8EE3-453B-AAEB-6E69E87CC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852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471A-8A75-4FFE-8E70-3966452F9405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441B5-8EE3-453B-AAEB-6E69E87CC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564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471A-8A75-4FFE-8E70-3966452F9405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24441B5-8EE3-453B-AAEB-6E69E87CC034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681701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4182471A-8A75-4FFE-8E70-3966452F9405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24441B5-8EE3-453B-AAEB-6E69E87CC034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56503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471A-8A75-4FFE-8E70-3966452F9405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441B5-8EE3-453B-AAEB-6E69E87CC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248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2471A-8A75-4FFE-8E70-3966452F9405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441B5-8EE3-453B-AAEB-6E69E87CC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619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182471A-8A75-4FFE-8E70-3966452F9405}" type="datetimeFigureOut">
              <a:rPr lang="en-US" smtClean="0"/>
              <a:t>11/22/2021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224441B5-8EE3-453B-AAEB-6E69E87CC0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258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85F8D-05D9-4847-A593-DF062723C4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Section 10.4 Contact Networks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622E76-1024-4BAD-83A9-EE0A87170F4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Emelia Blankenship</a:t>
            </a:r>
          </a:p>
        </p:txBody>
      </p:sp>
    </p:spTree>
    <p:extLst>
      <p:ext uri="{BB962C8B-B14F-4D97-AF65-F5344CB8AC3E}">
        <p14:creationId xmlns:p14="http://schemas.microsoft.com/office/powerpoint/2010/main" val="40969006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4711F-67F0-453A-A556-7AA017905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Goal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57415E-532F-44FC-8243-CF29E527CB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Offer “direct empirical evidence of the significance of the underlying degree heterogeneities.” By “inspecting the structure of several contact networks encountered in epidemic phenomena”</a:t>
            </a:r>
          </a:p>
        </p:txBody>
      </p:sp>
    </p:spTree>
    <p:extLst>
      <p:ext uri="{BB962C8B-B14F-4D97-AF65-F5344CB8AC3E}">
        <p14:creationId xmlns:p14="http://schemas.microsoft.com/office/powerpoint/2010/main" val="4172487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7E132-D2A7-443C-A29C-BA2647FDA7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Sexually transmitted Diseases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BEF259-8C09-4006-A2A6-01F07A633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785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8BF2A9-1ACA-4263-AF0F-1ECCD949D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 Web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41B82D-F1FA-4137-ABF6-0314117BE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8253" y="2103120"/>
            <a:ext cx="5622760" cy="4370564"/>
          </a:xfrm>
        </p:spPr>
        <p:txBody>
          <a:bodyPr>
            <a:normAutofit/>
          </a:bodyPr>
          <a:lstStyle/>
          <a:p>
            <a:r>
              <a:rPr lang="en-US" sz="2600" dirty="0"/>
              <a:t>Interview/survey random swedes for their estimated number of sexual partners</a:t>
            </a:r>
          </a:p>
          <a:p>
            <a:r>
              <a:rPr lang="en-US" sz="2600" dirty="0"/>
              <a:t>Well approximated with a power law! Scale-free</a:t>
            </a:r>
          </a:p>
          <a:p>
            <a:r>
              <a:rPr lang="en-US" sz="2600" dirty="0"/>
              <a:t>“This was the first empirical evidence of the relevance of scale-free networks to the spread of pathogens.”</a:t>
            </a:r>
          </a:p>
        </p:txBody>
      </p:sp>
      <p:pic>
        <p:nvPicPr>
          <p:cNvPr id="1026" name="Picture 2" descr="The Sex Web.">
            <a:extLst>
              <a:ext uri="{FF2B5EF4-FFF2-40B4-BE49-F238E27FC236}">
                <a16:creationId xmlns:a16="http://schemas.microsoft.com/office/drawing/2014/main" id="{CE58A10E-74A2-4E97-8185-6827181EE8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09350" y="2290314"/>
            <a:ext cx="5101387" cy="4183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8018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19FA4-A8F8-4B91-8A21-E220EBCF6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Sexual Hubs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A9D9B4-1B04-4A74-B390-4C430E942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1" y="2103120"/>
            <a:ext cx="4483768" cy="3931920"/>
          </a:xfrm>
        </p:spPr>
        <p:txBody>
          <a:bodyPr/>
          <a:lstStyle/>
          <a:p>
            <a:r>
              <a:rPr lang="en-US" sz="2800" dirty="0"/>
              <a:t>HIV/AIDS</a:t>
            </a:r>
          </a:p>
          <a:p>
            <a:pPr lvl="1"/>
            <a:r>
              <a:rPr lang="en-US" sz="2600" dirty="0"/>
              <a:t>Flight attendant with ~250 homosexual partners</a:t>
            </a:r>
          </a:p>
          <a:p>
            <a:r>
              <a:rPr lang="en-US" sz="2800" dirty="0"/>
              <a:t>High school romantic networks</a:t>
            </a:r>
          </a:p>
          <a:p>
            <a:endParaRPr lang="en-US" dirty="0"/>
          </a:p>
        </p:txBody>
      </p:sp>
      <p:pic>
        <p:nvPicPr>
          <p:cNvPr id="2050" name="Picture 2" descr="Romantic Links in a High School.">
            <a:extLst>
              <a:ext uri="{FF2B5EF4-FFF2-40B4-BE49-F238E27FC236}">
                <a16:creationId xmlns:a16="http://schemas.microsoft.com/office/drawing/2014/main" id="{36495C1F-0DF1-4A66-9B99-B8D37FE09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1811" y="1679984"/>
            <a:ext cx="6548186" cy="4721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907311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89AA0D-CA37-4069-99EE-6D91172E9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Airborne Diseases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D76BC9-2939-4E10-853E-D2B35C83DE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Global level and local level contact networks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88780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00A4A-83BE-4533-B2EC-BC4428EB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Global Travel Network – Air Travel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55461-B09C-40A8-BB02-542D3DB191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5029200" cy="3931920"/>
          </a:xfrm>
        </p:spPr>
        <p:txBody>
          <a:bodyPr>
            <a:normAutofit/>
          </a:bodyPr>
          <a:lstStyle/>
          <a:p>
            <a:r>
              <a:rPr lang="en-US" sz="2800" dirty="0"/>
              <a:t>The most studied mobility data – determines speed at which a pathogen moves around the globe</a:t>
            </a:r>
          </a:p>
          <a:p>
            <a:r>
              <a:rPr lang="en-US" sz="2800" dirty="0"/>
              <a:t>Air Transport Association database: 3,100 largest airports and 17,182 direct flights from 2002</a:t>
            </a:r>
          </a:p>
        </p:txBody>
      </p:sp>
      <p:pic>
        <p:nvPicPr>
          <p:cNvPr id="3074" name="Picture 2" descr="Air Transportation Network.">
            <a:extLst>
              <a:ext uri="{FF2B5EF4-FFF2-40B4-BE49-F238E27FC236}">
                <a16:creationId xmlns:a16="http://schemas.microsoft.com/office/drawing/2014/main" id="{4E541946-91E8-4394-92A8-FEE76333A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144062"/>
            <a:ext cx="5716395" cy="4071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797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BC968-6FDE-4920-BFB6-F39A86C66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 Contact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5297C2-35F0-4766-A0E2-655B4FEA4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Face to face interactions</a:t>
            </a:r>
          </a:p>
          <a:p>
            <a:r>
              <a:rPr lang="en-US" sz="2800" dirty="0"/>
              <a:t>Digital badges (RFID), Bluetooth, or other technologies especially useful for local contact data</a:t>
            </a:r>
          </a:p>
          <a:p>
            <a:r>
              <a:rPr lang="en-US" sz="2800" dirty="0"/>
              <a:t>Location networks</a:t>
            </a:r>
          </a:p>
          <a:p>
            <a:pPr lvl="1"/>
            <a:r>
              <a:rPr lang="en-US" sz="2600" dirty="0"/>
              <a:t>Mall/supermarket/school as hubs</a:t>
            </a:r>
          </a:p>
          <a:p>
            <a:pPr lvl="1"/>
            <a:r>
              <a:rPr lang="en-US" sz="2600" dirty="0"/>
              <a:t>Large number of homes/offices</a:t>
            </a:r>
          </a:p>
        </p:txBody>
      </p:sp>
    </p:spTree>
    <p:extLst>
      <p:ext uri="{BB962C8B-B14F-4D97-AF65-F5344CB8AC3E}">
        <p14:creationId xmlns:p14="http://schemas.microsoft.com/office/powerpoint/2010/main" val="41716214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E73052-C0EB-4E57-BB23-BF0427949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RFID Badges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B4DE2-DFD0-4378-8884-421664BF8D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Used to monitor the interactions between high school students and teachers during a 2 day period</a:t>
            </a:r>
          </a:p>
          <a:p>
            <a:r>
              <a:rPr lang="en-US" sz="2800" dirty="0"/>
              <a:t>Only captures contact when individuals facing each other leading to an exponential degree distribution</a:t>
            </a:r>
          </a:p>
          <a:p>
            <a:r>
              <a:rPr lang="en-US" sz="2800" dirty="0"/>
              <a:t>Duration of contact and the cumulative time two individuals have spent together follows power law distribution</a:t>
            </a:r>
          </a:p>
          <a:p>
            <a:r>
              <a:rPr lang="en-US" sz="2800" dirty="0"/>
              <a:t>Could be improved with mobile phones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779785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2850BD-0E4B-4A81-B163-C46E26D7E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Face to Face Interactions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E053BF-D5C0-4A9A-9928-CC6A7C52CA73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232 Students</a:t>
            </a:r>
          </a:p>
          <a:p>
            <a:r>
              <a:rPr lang="en-US" sz="2000" dirty="0"/>
              <a:t>10 Teaches</a:t>
            </a:r>
          </a:p>
          <a:p>
            <a:r>
              <a:rPr lang="en-US" sz="2000" dirty="0"/>
              <a:t>10 Classes</a:t>
            </a:r>
          </a:p>
          <a:p>
            <a:r>
              <a:rPr lang="en-US" sz="2000" dirty="0"/>
              <a:t>2 Days</a:t>
            </a:r>
          </a:p>
        </p:txBody>
      </p:sp>
      <p:pic>
        <p:nvPicPr>
          <p:cNvPr id="5122" name="Picture 2" descr="Face-to-face Interactions.">
            <a:extLst>
              <a:ext uri="{FF2B5EF4-FFF2-40B4-BE49-F238E27FC236}">
                <a16:creationId xmlns:a16="http://schemas.microsoft.com/office/drawing/2014/main" id="{36555556-9932-42EC-985C-1D2FBEDB84D2}"/>
              </a:ext>
            </a:extLst>
          </p:cNvPr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28" t="1448" r="-5464" b="1448"/>
          <a:stretch/>
        </p:blipFill>
        <p:spPr bwMode="auto">
          <a:xfrm>
            <a:off x="228599" y="237744"/>
            <a:ext cx="8531352" cy="6382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89553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52C29-D157-4026-9009-7AC46DF3A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6418" y="642594"/>
            <a:ext cx="4697056" cy="13716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/>
              <a:t>Close Encounters in a Pediatric Ward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60F007-D018-47B9-8158-ED348704F3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418" y="2103120"/>
            <a:ext cx="4821382" cy="3931920"/>
          </a:xfrm>
        </p:spPr>
        <p:txBody>
          <a:bodyPr>
            <a:normAutofit/>
          </a:bodyPr>
          <a:lstStyle/>
          <a:p>
            <a:r>
              <a:rPr lang="en-US" sz="2800" dirty="0"/>
              <a:t>119 people in pediatric ward, ~16,000 contacts over 1 week</a:t>
            </a:r>
          </a:p>
          <a:p>
            <a:r>
              <a:rPr lang="en-US" sz="2800" dirty="0"/>
              <a:t>1.5m and 20s</a:t>
            </a:r>
          </a:p>
          <a:p>
            <a:r>
              <a:rPr lang="en-US" sz="2800" dirty="0"/>
              <a:t> 9-16th of Nov. 2009, Italy</a:t>
            </a:r>
          </a:p>
          <a:p>
            <a:r>
              <a:rPr lang="en-US" sz="2800" dirty="0"/>
              <a:t>Nurses interacted with the widest variety of people</a:t>
            </a:r>
          </a:p>
        </p:txBody>
      </p:sp>
      <p:pic>
        <p:nvPicPr>
          <p:cNvPr id="1026" name="Picture 2" descr="https://www.scientificamerican.com/media/inline/rfid-tags-track-possible-outbreak-pathways-in-hospital_2.jpg">
            <a:extLst>
              <a:ext uri="{FF2B5EF4-FFF2-40B4-BE49-F238E27FC236}">
                <a16:creationId xmlns:a16="http://schemas.microsoft.com/office/drawing/2014/main" id="{4E650348-5C43-4ACE-9E41-39F706535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137" y="0"/>
            <a:ext cx="677386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38A159C-C9CB-49DF-91EE-5CF1BEA33E01}"/>
              </a:ext>
            </a:extLst>
          </p:cNvPr>
          <p:cNvSpPr txBox="1"/>
          <p:nvPr/>
        </p:nvSpPr>
        <p:spPr>
          <a:xfrm>
            <a:off x="238991" y="6097386"/>
            <a:ext cx="517914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err="1"/>
              <a:t>Isella</a:t>
            </a:r>
            <a:r>
              <a:rPr lang="en-US" sz="900" dirty="0"/>
              <a:t> L, Romano M, </a:t>
            </a:r>
            <a:r>
              <a:rPr lang="en-US" sz="900" dirty="0" err="1"/>
              <a:t>Barrat</a:t>
            </a:r>
            <a:r>
              <a:rPr lang="en-US" sz="900" dirty="0"/>
              <a:t> A, </a:t>
            </a:r>
            <a:r>
              <a:rPr lang="en-US" sz="900" dirty="0" err="1"/>
              <a:t>Cattuto</a:t>
            </a:r>
            <a:r>
              <a:rPr lang="en-US" sz="900" dirty="0"/>
              <a:t> C, </a:t>
            </a:r>
            <a:r>
              <a:rPr lang="en-US" sz="900" dirty="0" err="1"/>
              <a:t>Colizza</a:t>
            </a:r>
            <a:r>
              <a:rPr lang="en-US" sz="900" dirty="0"/>
              <a:t> V, et al. (2011) Close Encounters in a Pediatric Ward: Measuring Face-to-Face Proximity and Mixing Patterns with Wearable Sensors. </a:t>
            </a:r>
            <a:r>
              <a:rPr lang="en-US" sz="900" dirty="0" err="1"/>
              <a:t>PLoS</a:t>
            </a:r>
            <a:r>
              <a:rPr lang="en-US" sz="900" dirty="0"/>
              <a:t> ONE 6(2): e17144. doi:10.1371/journal.pone.0017144 </a:t>
            </a:r>
          </a:p>
        </p:txBody>
      </p:sp>
    </p:spTree>
    <p:extLst>
      <p:ext uri="{BB962C8B-B14F-4D97-AF65-F5344CB8AC3E}">
        <p14:creationId xmlns:p14="http://schemas.microsoft.com/office/powerpoint/2010/main" val="1774746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6CF83B-8F28-4FF4-91BD-A0A44EE72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Analysis and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9F3303-AF03-442F-B447-D129160384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2103120"/>
            <a:ext cx="4866640" cy="393192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 ~20 contacts per participants per day</a:t>
            </a:r>
          </a:p>
          <a:p>
            <a:r>
              <a:rPr lang="en-US" dirty="0"/>
              <a:t>The minimum number of contacts is observed for physicians (8%)</a:t>
            </a:r>
          </a:p>
          <a:p>
            <a:r>
              <a:rPr lang="en-US" dirty="0"/>
              <a:t>95% of the contacts have a cumulated duration </a:t>
            </a:r>
            <a:r>
              <a:rPr lang="en-US" dirty="0" err="1"/>
              <a:t>wt</a:t>
            </a:r>
            <a:r>
              <a:rPr lang="en-US" dirty="0"/>
              <a:t> of less than 4 minutes</a:t>
            </a:r>
          </a:p>
          <a:p>
            <a:r>
              <a:rPr lang="en-US" dirty="0"/>
              <a:t>Time spent in close proximity between pairs of patients/visitors or health care workers and non-health care workers are extremely small</a:t>
            </a:r>
          </a:p>
          <a:p>
            <a:r>
              <a:rPr lang="en-US" dirty="0"/>
              <a:t>Proves class specific behaviors</a:t>
            </a:r>
          </a:p>
          <a:p>
            <a:r>
              <a:rPr lang="en-US" dirty="0"/>
              <a:t>Used to target patients – now know to target nurses for tailored interventions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18D7C7D-2015-4F02-8DF4-D1D21993CE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94841"/>
            <a:ext cx="5685270" cy="2848965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BF83663-FDE9-4D18-96D9-DF1EE295D060}"/>
              </a:ext>
            </a:extLst>
          </p:cNvPr>
          <p:cNvSpPr txBox="1">
            <a:spLocks/>
          </p:cNvSpPr>
          <p:nvPr/>
        </p:nvSpPr>
        <p:spPr>
          <a:xfrm>
            <a:off x="6096000" y="4863159"/>
            <a:ext cx="5685270" cy="16636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80160" indent="-18288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2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500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Clr>
                <a:schemeClr val="tx1">
                  <a:lumMod val="85000"/>
                  <a:lumOff val="15000"/>
                </a:schemeClr>
              </a:buClr>
              <a:buFont typeface="Garamond" pitchFamily="18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>
              <a:spcBef>
                <a:spcPts val="0"/>
              </a:spcBef>
            </a:pPr>
            <a:r>
              <a:rPr lang="en-US" sz="1400" dirty="0"/>
              <a:t>Wp = occurrence of contact (0/1)</a:t>
            </a:r>
          </a:p>
          <a:p>
            <a:pPr marL="91440">
              <a:spcBef>
                <a:spcPts val="0"/>
              </a:spcBef>
            </a:pPr>
            <a:r>
              <a:rPr lang="en-US" sz="1400" dirty="0" err="1"/>
              <a:t>Wn</a:t>
            </a:r>
            <a:r>
              <a:rPr lang="en-US" sz="1400" dirty="0"/>
              <a:t> = frequency of contact</a:t>
            </a:r>
          </a:p>
          <a:p>
            <a:pPr marL="91440">
              <a:spcBef>
                <a:spcPts val="0"/>
              </a:spcBef>
            </a:pPr>
            <a:r>
              <a:rPr lang="en-US" sz="1400" dirty="0" err="1"/>
              <a:t>Wt</a:t>
            </a:r>
            <a:r>
              <a:rPr lang="en-US" sz="1400" dirty="0"/>
              <a:t> = cumulative duration of contact</a:t>
            </a:r>
          </a:p>
          <a:p>
            <a:pPr marL="91440">
              <a:spcBef>
                <a:spcPts val="0"/>
              </a:spcBef>
            </a:pPr>
            <a:r>
              <a:rPr lang="en-US" sz="1400" dirty="0" err="1"/>
              <a:t>Sp</a:t>
            </a:r>
            <a:r>
              <a:rPr lang="en-US" sz="1400" dirty="0"/>
              <a:t> = number distinct contacts</a:t>
            </a:r>
          </a:p>
          <a:p>
            <a:pPr marL="91440">
              <a:spcBef>
                <a:spcPts val="0"/>
              </a:spcBef>
            </a:pPr>
            <a:r>
              <a:rPr lang="en-US" sz="1400" dirty="0"/>
              <a:t>Sn = number of contacts</a:t>
            </a:r>
          </a:p>
          <a:p>
            <a:pPr marL="91440">
              <a:spcBef>
                <a:spcPts val="0"/>
              </a:spcBef>
            </a:pPr>
            <a:r>
              <a:rPr lang="en-US" sz="1400" dirty="0"/>
              <a:t>St = cumulative time in contact</a:t>
            </a:r>
          </a:p>
          <a:p>
            <a:pPr marL="91440">
              <a:spcBef>
                <a:spcPts val="0"/>
              </a:spcBef>
            </a:pPr>
            <a:r>
              <a:rPr lang="en-US" sz="1400" dirty="0"/>
              <a:t>Width = duration of contact, multiple links = higher frequency</a:t>
            </a:r>
          </a:p>
        </p:txBody>
      </p:sp>
    </p:spTree>
    <p:extLst>
      <p:ext uri="{BB962C8B-B14F-4D97-AF65-F5344CB8AC3E}">
        <p14:creationId xmlns:p14="http://schemas.microsoft.com/office/powerpoint/2010/main" val="3429102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A22D8-1AEC-47AF-9D7E-0E6CABBB1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Digital Viruses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8AEE8A-0774-43BB-9748-3A7DD4C20A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3923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A7EFE-4BC4-4ABD-92B2-F0B0246B1E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Computer Viruses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1CE6-A9F0-44DE-8CDC-EE6008DA57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Just as much diversity as biological viruses</a:t>
            </a:r>
          </a:p>
          <a:p>
            <a:r>
              <a:rPr lang="en-US" sz="2800" dirty="0"/>
              <a:t>Email Attachments</a:t>
            </a:r>
          </a:p>
          <a:p>
            <a:pPr lvl="1"/>
            <a:r>
              <a:rPr lang="en-US" sz="2600" dirty="0"/>
              <a:t>Mails a copy of itself to address book making the email network the relevant contact network (Scale free)</a:t>
            </a:r>
            <a:endParaRPr lang="en-US" sz="2800" dirty="0"/>
          </a:p>
          <a:p>
            <a:r>
              <a:rPr lang="en-US" sz="2800" dirty="0"/>
              <a:t>IP addresses – Spread on fully connected networks</a:t>
            </a:r>
          </a:p>
        </p:txBody>
      </p:sp>
    </p:spTree>
    <p:extLst>
      <p:ext uri="{BB962C8B-B14F-4D97-AF65-F5344CB8AC3E}">
        <p14:creationId xmlns:p14="http://schemas.microsoft.com/office/powerpoint/2010/main" val="4702692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727E5-DCF1-4CD0-AAA5-68BE16A22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Mobile Phone Viruses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1BF9B8-042D-4ED9-98A5-FDC30BCABF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>
            <a:normAutofit/>
          </a:bodyPr>
          <a:lstStyle/>
          <a:p>
            <a:r>
              <a:rPr lang="en-US" sz="2800" dirty="0"/>
              <a:t>Bluetooth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B77107-1B6A-41CC-9BAD-DE687D3F5A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>
            <a:normAutofit/>
          </a:bodyPr>
          <a:lstStyle/>
          <a:p>
            <a:r>
              <a:rPr lang="en-US" sz="2400" dirty="0"/>
              <a:t>Passes a copy of itself to all susceptible phones with a Bluetooth connection within physical proximity</a:t>
            </a:r>
          </a:p>
          <a:p>
            <a:r>
              <a:rPr lang="en-US" sz="2400" dirty="0"/>
              <a:t>Significant degree heterogeneity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697FD1-D136-4590-99F6-A367476B04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MMS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6ACDDE0-1036-44E8-9EAF-B59F0413CB6D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Sends a copy of itself to the contact list</a:t>
            </a:r>
          </a:p>
          <a:p>
            <a:r>
              <a:rPr lang="en-US" sz="2400" dirty="0"/>
              <a:t>Exploits phone number contact network – a scale free network with a high degree exponent</a:t>
            </a:r>
          </a:p>
        </p:txBody>
      </p:sp>
    </p:spTree>
    <p:extLst>
      <p:ext uri="{BB962C8B-B14F-4D97-AF65-F5344CB8AC3E}">
        <p14:creationId xmlns:p14="http://schemas.microsoft.com/office/powerpoint/2010/main" val="32255051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341184-85EB-46F6-89C9-4D56AA24F8D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803699-A3EF-476C-8D4D-B7E387E39F5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Thanks!</a:t>
            </a:r>
          </a:p>
        </p:txBody>
      </p:sp>
    </p:spTree>
    <p:extLst>
      <p:ext uri="{BB962C8B-B14F-4D97-AF65-F5344CB8AC3E}">
        <p14:creationId xmlns:p14="http://schemas.microsoft.com/office/powerpoint/2010/main" val="273607020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434</TotalTime>
  <Words>615</Words>
  <Application>Microsoft Office PowerPoint</Application>
  <PresentationFormat>Widescreen</PresentationFormat>
  <Paragraphs>82</Paragraphs>
  <Slides>16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Calibri</vt:lpstr>
      <vt:lpstr>Century Gothic</vt:lpstr>
      <vt:lpstr>Garamond</vt:lpstr>
      <vt:lpstr>Savon</vt:lpstr>
      <vt:lpstr>Section 10.4 Contact Networks</vt:lpstr>
      <vt:lpstr>Goal</vt:lpstr>
      <vt:lpstr>Sexually transmitted Diseases</vt:lpstr>
      <vt:lpstr>Sex Web</vt:lpstr>
      <vt:lpstr>Sexual Hubs</vt:lpstr>
      <vt:lpstr>Airborne Diseases</vt:lpstr>
      <vt:lpstr>Global Travel Network – Air Travel</vt:lpstr>
      <vt:lpstr>Local Contact</vt:lpstr>
      <vt:lpstr>RFID Badges</vt:lpstr>
      <vt:lpstr>Face to Face Interactions</vt:lpstr>
      <vt:lpstr>Close Encounters in a Pediatric Ward</vt:lpstr>
      <vt:lpstr>Analysis and Results</vt:lpstr>
      <vt:lpstr>Digital Viruses</vt:lpstr>
      <vt:lpstr>Computer Viruses</vt:lpstr>
      <vt:lpstr>Mobile Phone Viruses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10.4 Contact Networks</dc:title>
  <dc:creator>Emelia Blankenship</dc:creator>
  <cp:lastModifiedBy>Windows User</cp:lastModifiedBy>
  <cp:revision>25</cp:revision>
  <dcterms:created xsi:type="dcterms:W3CDTF">2021-10-31T23:52:17Z</dcterms:created>
  <dcterms:modified xsi:type="dcterms:W3CDTF">2021-11-22T06:23:58Z</dcterms:modified>
</cp:coreProperties>
</file>